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6" r:id="rId5"/>
    <p:sldId id="258" r:id="rId6"/>
    <p:sldId id="257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 smtClean="0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10/10/2024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tický obrázek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cs-CZ" smtClean="0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10/10/2024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10/10/2024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10/10/2024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10/10/2024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10/10/2024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10/10/2024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10/10/2024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10/10/2024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10/10/2024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10/10/2024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cs-CZ" smtClean="0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10/10/2024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10/10/2024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qr-code-generator.com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mojeip.cz/mereni-rychlosti-internetu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7" Type="http://schemas.openxmlformats.org/officeDocument/2006/relationships/image" Target="../media/image9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hyperlink" Target="https://morsecode.world/international/translator.html" TargetMode="External"/><Relationship Id="rId5" Type="http://schemas.openxmlformats.org/officeDocument/2006/relationships/slideLayout" Target="../slideLayouts/slideLayout6.xml"/><Relationship Id="rId4" Type="http://schemas.openxmlformats.org/officeDocument/2006/relationships/audio" Target="../media/media2.wav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4.mp3"/><Relationship Id="rId7" Type="http://schemas.openxmlformats.org/officeDocument/2006/relationships/hyperlink" Target="https://www.speechtech.cz/speechtech-text-to-speech/speechtech-tts-online-demo/#Iva210" TargetMode="Externa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hyperlink" Target="https://cs.wikipedia.org/wiki/Motto" TargetMode="External"/><Relationship Id="rId5" Type="http://schemas.openxmlformats.org/officeDocument/2006/relationships/slideLayout" Target="../slideLayouts/slideLayout6.xml"/><Relationship Id="rId4" Type="http://schemas.openxmlformats.org/officeDocument/2006/relationships/audio" Target="../media/media4.mp3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sz="6600" smtClean="0"/>
              <a:t>Hra s kódy, bity a byty</a:t>
            </a:r>
            <a:r>
              <a:rPr lang="cs-CZ" sz="8000" smtClean="0"/>
              <a:t> </a:t>
            </a:r>
            <a:r>
              <a:rPr lang="cs-CZ" smtClean="0"/>
              <a:t/>
            </a:r>
            <a:br>
              <a:rPr lang="cs-CZ" smtClean="0"/>
            </a:br>
            <a:r>
              <a:rPr lang="cs-CZ" sz="320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1. domácí cvičení do nouzového stavu</a:t>
            </a:r>
            <a:endParaRPr lang="cs-CZ" sz="32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 smtClean="0"/>
              <a:t>Sebastian Pobořil - třída IT1 - školní rok 2024 / 25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204199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 smtClean="0"/>
              <a:t>Kódy znaků</a:t>
            </a:r>
            <a:endParaRPr lang="cs-CZ">
              <a:solidFill>
                <a:srgbClr val="FFFF00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573579" y="2269375"/>
            <a:ext cx="10715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smtClean="0"/>
              <a:t>Použijte program Mapa znaků ve Windows a programátorskou kalkulačku k doplnění následující tabulky.</a:t>
            </a:r>
          </a:p>
          <a:p>
            <a:r>
              <a:rPr lang="cs-CZ" sz="1400" smtClean="0"/>
              <a:t>Pozorně také ovšem nastavte správnou znakovou sadu! </a:t>
            </a:r>
            <a:endParaRPr lang="cs-CZ" sz="1400"/>
          </a:p>
        </p:txBody>
      </p:sp>
      <p:graphicFrame>
        <p:nvGraphicFramePr>
          <p:cNvPr id="5" name="Tabulk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518948"/>
              </p:ext>
            </p:extLst>
          </p:nvPr>
        </p:nvGraphicFramePr>
        <p:xfrm>
          <a:off x="573581" y="3246732"/>
          <a:ext cx="10947860" cy="3178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9572">
                  <a:extLst>
                    <a:ext uri="{9D8B030D-6E8A-4147-A177-3AD203B41FA5}">
                      <a16:colId xmlns:a16="http://schemas.microsoft.com/office/drawing/2014/main" val="317120921"/>
                    </a:ext>
                  </a:extLst>
                </a:gridCol>
                <a:gridCol w="2189572">
                  <a:extLst>
                    <a:ext uri="{9D8B030D-6E8A-4147-A177-3AD203B41FA5}">
                      <a16:colId xmlns:a16="http://schemas.microsoft.com/office/drawing/2014/main" val="3667543446"/>
                    </a:ext>
                  </a:extLst>
                </a:gridCol>
                <a:gridCol w="2279348">
                  <a:extLst>
                    <a:ext uri="{9D8B030D-6E8A-4147-A177-3AD203B41FA5}">
                      <a16:colId xmlns:a16="http://schemas.microsoft.com/office/drawing/2014/main" val="2452501983"/>
                    </a:ext>
                  </a:extLst>
                </a:gridCol>
                <a:gridCol w="2099796">
                  <a:extLst>
                    <a:ext uri="{9D8B030D-6E8A-4147-A177-3AD203B41FA5}">
                      <a16:colId xmlns:a16="http://schemas.microsoft.com/office/drawing/2014/main" val="2159991819"/>
                    </a:ext>
                  </a:extLst>
                </a:gridCol>
                <a:gridCol w="2189572">
                  <a:extLst>
                    <a:ext uri="{9D8B030D-6E8A-4147-A177-3AD203B41FA5}">
                      <a16:colId xmlns:a16="http://schemas.microsoft.com/office/drawing/2014/main" val="3615119301"/>
                    </a:ext>
                  </a:extLst>
                </a:gridCol>
              </a:tblGrid>
              <a:tr h="629151">
                <a:tc>
                  <a:txBody>
                    <a:bodyPr/>
                    <a:lstStyle/>
                    <a:p>
                      <a:pPr algn="ctr"/>
                      <a:r>
                        <a:rPr lang="cs-CZ" smtClean="0"/>
                        <a:t>Znak</a:t>
                      </a:r>
                      <a:endParaRPr lang="cs-CZ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mtClean="0"/>
                        <a:t>Znaková sada</a:t>
                      </a:r>
                      <a:endParaRPr lang="cs-CZ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mtClean="0"/>
                        <a:t>BIN kód</a:t>
                      </a:r>
                      <a:endParaRPr lang="cs-CZ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mtClean="0"/>
                        <a:t>DEC kód</a:t>
                      </a:r>
                      <a:endParaRPr lang="cs-CZ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mtClean="0"/>
                        <a:t>HEX kód</a:t>
                      </a:r>
                      <a:endParaRPr lang="cs-CZ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9050062"/>
                  </a:ext>
                </a:extLst>
              </a:tr>
              <a:tr h="62915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</a:p>
                    <a:p>
                      <a:pPr algn="ctr"/>
                      <a:endParaRPr lang="cs-CZ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mtClean="0"/>
                        <a:t>DOS:</a:t>
                      </a:r>
                      <a:r>
                        <a:rPr lang="cs-CZ" baseline="0" smtClean="0"/>
                        <a:t> </a:t>
                      </a:r>
                      <a:br>
                        <a:rPr lang="cs-CZ" baseline="0" smtClean="0"/>
                      </a:br>
                      <a:r>
                        <a:rPr lang="cs-CZ" baseline="0" smtClean="0"/>
                        <a:t>Spojené státy</a:t>
                      </a:r>
                      <a:endParaRPr lang="cs-CZ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 smtClean="0"/>
                        <a:t>00100111</a:t>
                      </a:r>
                      <a:endParaRPr lang="cs-CZ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smtClean="0">
                          <a:solidFill>
                            <a:srgbClr val="FF0000"/>
                          </a:solidFill>
                        </a:rPr>
                        <a:t>39</a:t>
                      </a:r>
                      <a:endParaRPr lang="cs-CZ" b="1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 smtClean="0"/>
                        <a:t>0x27</a:t>
                      </a:r>
                      <a:endParaRPr lang="cs-CZ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9612589"/>
                  </a:ext>
                </a:extLst>
              </a:tr>
              <a:tr h="629151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î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mtClean="0"/>
                        <a:t>Windows: </a:t>
                      </a:r>
                      <a:br>
                        <a:rPr lang="cs-CZ" smtClean="0"/>
                      </a:br>
                      <a:r>
                        <a:rPr lang="cs-CZ" smtClean="0"/>
                        <a:t>Střední Evropa</a:t>
                      </a:r>
                      <a:endParaRPr lang="cs-CZ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smtClean="0">
                          <a:solidFill>
                            <a:srgbClr val="FF0000"/>
                          </a:solidFill>
                        </a:rPr>
                        <a:t>11101110</a:t>
                      </a:r>
                      <a:endParaRPr lang="cs-CZ" b="1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 smtClean="0"/>
                        <a:t>238</a:t>
                      </a:r>
                      <a:endParaRPr lang="cs-CZ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 smtClean="0"/>
                        <a:t>0xEE</a:t>
                      </a:r>
                      <a:endParaRPr lang="cs-CZ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8720297"/>
                  </a:ext>
                </a:extLst>
              </a:tr>
              <a:tr h="629151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dirty="0" smtClean="0"/>
                        <a:t>               </a:t>
                      </a:r>
                      <a:r>
                        <a:rPr lang="cs-CZ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⁄</a:t>
                      </a:r>
                    </a:p>
                    <a:p>
                      <a:endParaRPr lang="cs-CZ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mtClean="0"/>
                        <a:t>Unicode</a:t>
                      </a:r>
                      <a:endParaRPr lang="cs-CZ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0010001000010101</a:t>
                      </a:r>
                      <a:endParaRPr lang="cs-CZ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 smtClean="0"/>
                        <a:t>8726</a:t>
                      </a:r>
                      <a:endParaRPr lang="cs-CZ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 smtClean="0">
                          <a:solidFill>
                            <a:schemeClr val="bg1"/>
                          </a:solidFill>
                        </a:rPr>
                        <a:t>0x</a:t>
                      </a:r>
                      <a:r>
                        <a:rPr lang="cs-CZ" b="1" dirty="0" smtClean="0">
                          <a:solidFill>
                            <a:srgbClr val="FF0000"/>
                          </a:solidFill>
                        </a:rPr>
                        <a:t>2215</a:t>
                      </a:r>
                      <a:endParaRPr lang="cs-CZ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381958"/>
                  </a:ext>
                </a:extLst>
              </a:tr>
              <a:tr h="629151">
                <a:tc>
                  <a:txBody>
                    <a:bodyPr/>
                    <a:lstStyle/>
                    <a:p>
                      <a:pPr algn="ctr"/>
                      <a:r>
                        <a:rPr lang="cs-CZ" b="1" smtClean="0">
                          <a:solidFill>
                            <a:srgbClr val="FF0000"/>
                          </a:solidFill>
                        </a:rPr>
                        <a:t>Ž</a:t>
                      </a:r>
                      <a:endParaRPr lang="cs-CZ" b="1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mtClean="0"/>
                        <a:t>Unicode</a:t>
                      </a:r>
                      <a:endParaRPr lang="cs-CZ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mtClean="0"/>
                        <a:t>0001 0111 1101</a:t>
                      </a:r>
                      <a:endParaRPr lang="cs-CZ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 smtClean="0"/>
                        <a:t>381</a:t>
                      </a:r>
                      <a:endParaRPr lang="cs-CZ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 smtClean="0"/>
                        <a:t>0x17D</a:t>
                      </a:r>
                      <a:endParaRPr lang="cs-CZ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4184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0850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Několik (tajných) pokynů na úvod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smtClean="0"/>
              <a:t>Dešifrujte pomocí čtečky QR kód…</a:t>
            </a:r>
            <a:endParaRPr lang="cs-CZ"/>
          </a:p>
        </p:txBody>
      </p:sp>
      <p:pic>
        <p:nvPicPr>
          <p:cNvPr id="7" name="Zástupný symbol pro obsah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434" y="3003551"/>
            <a:ext cx="2857500" cy="2857500"/>
          </a:xfrm>
        </p:spPr>
      </p:pic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cs-CZ" smtClean="0"/>
              <a:t>… a sem přepište jeho obsah </a:t>
            </a:r>
            <a:endParaRPr lang="cs-CZ"/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cs-CZ" dirty="0" smtClean="0"/>
              <a:t>Přečtěte si pozorně pokyny ke každému úkolu.</a:t>
            </a:r>
          </a:p>
          <a:p>
            <a:r>
              <a:rPr lang="cs-CZ" dirty="0" smtClean="0"/>
              <a:t>Prohlédněte si vzorová řešení i přiložená videa.</a:t>
            </a:r>
          </a:p>
          <a:p>
            <a:r>
              <a:rPr lang="cs-CZ" dirty="0" err="1" smtClean="0"/>
              <a:t>Budte</a:t>
            </a:r>
            <a:r>
              <a:rPr lang="cs-CZ" dirty="0" smtClean="0"/>
              <a:t> pečliví a svá řešení si raději 2x zkontrolujte.</a:t>
            </a:r>
          </a:p>
          <a:p>
            <a:r>
              <a:rPr lang="cs-CZ" dirty="0" smtClean="0"/>
              <a:t>Neváhejte požádat o radu.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57056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Převody mezi číselnými soustavami </a:t>
            </a:r>
            <a:endParaRPr lang="cs-CZ"/>
          </a:p>
        </p:txBody>
      </p:sp>
      <p:graphicFrame>
        <p:nvGraphicFramePr>
          <p:cNvPr id="3" name="Tabulk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899731"/>
              </p:ext>
            </p:extLst>
          </p:nvPr>
        </p:nvGraphicFramePr>
        <p:xfrm>
          <a:off x="922713" y="4219324"/>
          <a:ext cx="10467600" cy="2114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6900">
                  <a:extLst>
                    <a:ext uri="{9D8B030D-6E8A-4147-A177-3AD203B41FA5}">
                      <a16:colId xmlns:a16="http://schemas.microsoft.com/office/drawing/2014/main" val="695018392"/>
                    </a:ext>
                  </a:extLst>
                </a:gridCol>
                <a:gridCol w="2616900">
                  <a:extLst>
                    <a:ext uri="{9D8B030D-6E8A-4147-A177-3AD203B41FA5}">
                      <a16:colId xmlns:a16="http://schemas.microsoft.com/office/drawing/2014/main" val="4097667346"/>
                    </a:ext>
                  </a:extLst>
                </a:gridCol>
                <a:gridCol w="2616900">
                  <a:extLst>
                    <a:ext uri="{9D8B030D-6E8A-4147-A177-3AD203B41FA5}">
                      <a16:colId xmlns:a16="http://schemas.microsoft.com/office/drawing/2014/main" val="1976623053"/>
                    </a:ext>
                  </a:extLst>
                </a:gridCol>
                <a:gridCol w="2616900">
                  <a:extLst>
                    <a:ext uri="{9D8B030D-6E8A-4147-A177-3AD203B41FA5}">
                      <a16:colId xmlns:a16="http://schemas.microsoft.com/office/drawing/2014/main" val="3374072352"/>
                    </a:ext>
                  </a:extLst>
                </a:gridCol>
              </a:tblGrid>
              <a:tr h="528744">
                <a:tc>
                  <a:txBody>
                    <a:bodyPr/>
                    <a:lstStyle/>
                    <a:p>
                      <a:r>
                        <a:rPr lang="cs-CZ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</a:t>
                      </a:r>
                      <a:r>
                        <a:rPr lang="cs-CZ" smtClean="0"/>
                        <a:t> - binary</a:t>
                      </a:r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</a:t>
                      </a:r>
                      <a:r>
                        <a:rPr lang="cs-CZ" smtClean="0"/>
                        <a:t> - ?</a:t>
                      </a:r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10</a:t>
                      </a:r>
                      <a:r>
                        <a:rPr lang="cs-CZ" smtClean="0"/>
                        <a:t> - ?</a:t>
                      </a:r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b="1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16</a:t>
                      </a:r>
                      <a:r>
                        <a:rPr lang="cs-CZ" smtClean="0"/>
                        <a:t> - ?</a:t>
                      </a:r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869651"/>
                  </a:ext>
                </a:extLst>
              </a:tr>
              <a:tr h="528744"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Consolas" panose="020B0609020204030204" pitchFamily="49" charset="0"/>
                        </a:rPr>
                        <a:t>10001010</a:t>
                      </a:r>
                      <a:endParaRPr lang="cs-CZ" sz="20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Consolas" panose="020B0609020204030204" pitchFamily="49" charset="0"/>
                        </a:rPr>
                        <a:t>212</a:t>
                      </a:r>
                      <a:endParaRPr lang="cs-CZ" sz="20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138</a:t>
                      </a:r>
                      <a:endParaRPr lang="cs-CZ" sz="20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Consolas" panose="020B0609020204030204" pitchFamily="49" charset="0"/>
                        </a:rPr>
                        <a:t>8A</a:t>
                      </a:r>
                      <a:endParaRPr lang="cs-CZ" sz="20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8848863"/>
                  </a:ext>
                </a:extLst>
              </a:tr>
              <a:tr h="528744"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10101100</a:t>
                      </a:r>
                      <a:endParaRPr lang="cs-CZ" sz="20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Consolas" panose="020B0609020204030204" pitchFamily="49" charset="0"/>
                        </a:rPr>
                        <a:t>254</a:t>
                      </a:r>
                      <a:endParaRPr lang="cs-CZ" sz="20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Consolas" panose="020B0609020204030204" pitchFamily="49" charset="0"/>
                        </a:rPr>
                        <a:t>172</a:t>
                      </a:r>
                      <a:endParaRPr lang="cs-CZ" sz="20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Consolas" panose="020B0609020204030204" pitchFamily="49" charset="0"/>
                        </a:rPr>
                        <a:t>AC</a:t>
                      </a:r>
                      <a:endParaRPr lang="cs-CZ" sz="20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043614"/>
                  </a:ext>
                </a:extLst>
              </a:tr>
              <a:tr h="528744"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Consolas" panose="020B0609020204030204" pitchFamily="49" charset="0"/>
                        </a:rPr>
                        <a:t>11100001</a:t>
                      </a:r>
                      <a:endParaRPr lang="cs-CZ" sz="20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Consolas" panose="020B0609020204030204" pitchFamily="49" charset="0"/>
                        </a:rPr>
                        <a:t>341</a:t>
                      </a:r>
                      <a:endParaRPr lang="cs-CZ" sz="20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Consolas" panose="020B0609020204030204" pitchFamily="49" charset="0"/>
                        </a:rPr>
                        <a:t>225</a:t>
                      </a:r>
                      <a:endParaRPr lang="cs-CZ" sz="20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E1</a:t>
                      </a:r>
                      <a:endParaRPr lang="cs-CZ" sz="20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3247907"/>
                  </a:ext>
                </a:extLst>
              </a:tr>
            </a:tbl>
          </a:graphicData>
        </a:graphic>
      </p:graphicFrame>
      <p:sp>
        <p:nvSpPr>
          <p:cNvPr id="4" name="TextovéPole 3"/>
          <p:cNvSpPr txBox="1"/>
          <p:nvPr/>
        </p:nvSpPr>
        <p:spPr>
          <a:xfrm>
            <a:off x="922713" y="2269375"/>
            <a:ext cx="103659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smtClean="0"/>
              <a:t>Procvičte si převody mezi číselnými soustavami v informatice a doplňte níže uvedenou tabulku správně vypočítanými hodnotami. Abyste měli odlišné výchozí hodnoty, musíte si nejprve zadání sami podle návodu připravit:</a:t>
            </a:r>
          </a:p>
          <a:p>
            <a:endParaRPr lang="cs-CZ" sz="14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smtClean="0">
                <a:solidFill>
                  <a:srgbClr val="FF0000"/>
                </a:solidFill>
                <a:latin typeface="Consolas" panose="020B0609020204030204" pitchFamily="49" charset="0"/>
              </a:rPr>
              <a:t>DenNar + 128 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 ke dni vašeho narození přičtete 128 - např. </a:t>
            </a:r>
            <a:r>
              <a:rPr lang="cs-CZ" sz="1400" b="1" smtClean="0">
                <a:solidFill>
                  <a:srgbClr val="FFFF00"/>
                </a:solidFill>
                <a:latin typeface="Consolas" panose="020B0609020204030204" pitchFamily="49" charset="0"/>
              </a:rPr>
              <a:t>128 + 5 = </a:t>
            </a:r>
            <a:r>
              <a:rPr lang="cs-CZ" sz="1400" b="1" smtClean="0">
                <a:solidFill>
                  <a:srgbClr val="FF0000"/>
                </a:solidFill>
                <a:latin typeface="Consolas" panose="020B0609020204030204" pitchFamily="49" charset="0"/>
              </a:rPr>
              <a:t>133</a:t>
            </a:r>
            <a:r>
              <a:rPr lang="cs-CZ" sz="1400" b="1" smtClean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(desítkové číslo)</a:t>
            </a:r>
            <a:endParaRPr lang="cs-CZ" sz="140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smtClean="0">
                <a:solidFill>
                  <a:srgbClr val="FF0000"/>
                </a:solidFill>
                <a:latin typeface="Consolas" panose="020B0609020204030204" pitchFamily="49" charset="0"/>
              </a:rPr>
              <a:t>JmenoPrijmeni - 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spojíte vaše </a:t>
            </a:r>
            <a:r>
              <a:rPr lang="cs-CZ" sz="1400" smtClean="0">
                <a:solidFill>
                  <a:srgbClr val="FFFF00"/>
                </a:solidFill>
                <a:latin typeface="Consolas" panose="020B0609020204030204" pitchFamily="49" charset="0"/>
              </a:rPr>
              <a:t>jméno a příjmení 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 </a:t>
            </a:r>
            <a:r>
              <a:rPr lang="cs-CZ" sz="1400" smtClean="0">
                <a:solidFill>
                  <a:srgbClr val="FFFF00"/>
                </a:solidFill>
                <a:latin typeface="Consolas" panose="020B0609020204030204" pitchFamily="49" charset="0"/>
              </a:rPr>
              <a:t>prvních 8 znaků 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nahradíte </a:t>
            </a:r>
            <a:r>
              <a:rPr lang="cs-CZ" sz="1400" smtClean="0">
                <a:solidFill>
                  <a:srgbClr val="FFFF00"/>
                </a:solidFill>
                <a:latin typeface="Consolas" panose="020B0609020204030204" pitchFamily="49" charset="0"/>
              </a:rPr>
              <a:t>1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(pro </a:t>
            </a:r>
            <a:r>
              <a:rPr lang="cs-CZ" sz="1400" smtClean="0">
                <a:solidFill>
                  <a:srgbClr val="FFFF00"/>
                </a:solidFill>
                <a:latin typeface="Consolas" panose="020B0609020204030204" pitchFamily="49" charset="0"/>
              </a:rPr>
              <a:t>souhlásky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) a </a:t>
            </a:r>
            <a:b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</a:br>
            <a:r>
              <a:rPr lang="cs-CZ" sz="1400" smtClean="0">
                <a:solidFill>
                  <a:srgbClr val="FFFF00"/>
                </a:solidFill>
                <a:latin typeface="Consolas" panose="020B0609020204030204" pitchFamily="49" charset="0"/>
              </a:rPr>
              <a:t>0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(pro </a:t>
            </a:r>
            <a:r>
              <a:rPr lang="cs-CZ" sz="1400" smtClean="0">
                <a:solidFill>
                  <a:srgbClr val="FFFF00"/>
                </a:solidFill>
                <a:latin typeface="Consolas" panose="020B0609020204030204" pitchFamily="49" charset="0"/>
              </a:rPr>
              <a:t>samohlásky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) - např. </a:t>
            </a:r>
            <a:r>
              <a:rPr lang="cs-CZ" sz="1400" smtClean="0">
                <a:solidFill>
                  <a:srgbClr val="FFFF00"/>
                </a:solidFill>
                <a:latin typeface="Consolas" panose="020B0609020204030204" pitchFamily="49" charset="0"/>
              </a:rPr>
              <a:t>MarekLuč = </a:t>
            </a:r>
            <a:r>
              <a:rPr lang="cs-CZ" sz="1400" smtClean="0">
                <a:solidFill>
                  <a:srgbClr val="FF0000"/>
                </a:solidFill>
                <a:latin typeface="Consolas" panose="020B0609020204030204" pitchFamily="49" charset="0"/>
              </a:rPr>
              <a:t>10101101</a:t>
            </a:r>
            <a:r>
              <a:rPr lang="cs-CZ" sz="1400" smtClean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(binární číslo)</a:t>
            </a:r>
            <a:endParaRPr lang="cs-CZ" sz="140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smtClean="0">
                <a:solidFill>
                  <a:srgbClr val="FF0000"/>
                </a:solidFill>
                <a:latin typeface="Consolas" panose="020B0609020204030204" pitchFamily="49" charset="0"/>
              </a:rPr>
              <a:t>PismenoMesicNar - 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z vašeho jména (nebo příjmení) vyberete jeden znak používaný v šestnáctkové soustavě a přidáte k němu číslo měsíce narození - např. M</a:t>
            </a:r>
            <a:r>
              <a:rPr lang="cs-CZ" sz="1400" smtClean="0">
                <a:solidFill>
                  <a:srgbClr val="FFFF00"/>
                </a:solidFill>
                <a:latin typeface="Consolas" panose="020B0609020204030204" pitchFamily="49" charset="0"/>
              </a:rPr>
              <a:t>a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rek  </a:t>
            </a:r>
            <a:r>
              <a:rPr lang="cs-CZ" sz="1400" smtClean="0">
                <a:solidFill>
                  <a:srgbClr val="FFFF00"/>
                </a:solidFill>
                <a:latin typeface="Consolas" panose="020B0609020204030204" pitchFamily="49" charset="0"/>
              </a:rPr>
              <a:t>9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= 0x</a:t>
            </a:r>
            <a:r>
              <a:rPr lang="cs-CZ" sz="1400" smtClean="0">
                <a:solidFill>
                  <a:srgbClr val="FF0000"/>
                </a:solidFill>
                <a:latin typeface="Consolas" panose="020B0609020204030204" pitchFamily="49" charset="0"/>
              </a:rPr>
              <a:t>A9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(šestnáctkové číslo)</a:t>
            </a:r>
            <a:endParaRPr lang="cs-CZ" sz="140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82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 smtClean="0"/>
              <a:t>Převody mezi číselnými soustavami - </a:t>
            </a:r>
            <a:r>
              <a:rPr lang="cs-CZ" smtClean="0">
                <a:solidFill>
                  <a:srgbClr val="FFFF00"/>
                </a:solidFill>
              </a:rPr>
              <a:t>důkaz</a:t>
            </a:r>
            <a:endParaRPr lang="cs-CZ">
              <a:solidFill>
                <a:srgbClr val="FFFF00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922713" y="2269375"/>
            <a:ext cx="10365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smtClean="0"/>
              <a:t>Převody mezi soustavami provádějte na papír, který ofotíte (nebo naskenujete) a zde jako důkaz vložíte digitální kopii:</a:t>
            </a:r>
          </a:p>
        </p:txBody>
      </p:sp>
    </p:spTree>
    <p:extLst>
      <p:ext uri="{BB962C8B-B14F-4D97-AF65-F5344CB8AC3E}">
        <p14:creationId xmlns:p14="http://schemas.microsoft.com/office/powerpoint/2010/main" val="3502947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 smtClean="0"/>
              <a:t>Představte se pomocí QR kódu</a:t>
            </a:r>
            <a:endParaRPr lang="cs-CZ">
              <a:solidFill>
                <a:srgbClr val="FFFF00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914400" y="2227481"/>
            <a:ext cx="10365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Použijte libovolný generátor QR kódu (např. </a:t>
            </a:r>
            <a:r>
              <a:rPr lang="cs-CZ" sz="1400" dirty="0">
                <a:hlinkClick r:id="rId2"/>
              </a:rPr>
              <a:t>https://www.qr-code-generator.com/</a:t>
            </a:r>
            <a:r>
              <a:rPr lang="cs-CZ" sz="1400" dirty="0"/>
              <a:t>) </a:t>
            </a:r>
            <a:endParaRPr lang="cs-CZ" sz="1400" dirty="0" smtClean="0"/>
          </a:p>
          <a:p>
            <a:r>
              <a:rPr lang="cs-CZ" sz="1400" dirty="0" smtClean="0"/>
              <a:t>a </a:t>
            </a:r>
            <a:r>
              <a:rPr lang="cs-CZ" sz="1400" dirty="0"/>
              <a:t>zakódujte do tohoto kódu následující údaje o sobě: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565265" y="3022877"/>
            <a:ext cx="335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Osobní vizitka - VCARD</a:t>
            </a:r>
            <a:endParaRPr lang="cs-CZ"/>
          </a:p>
        </p:txBody>
      </p:sp>
      <p:sp>
        <p:nvSpPr>
          <p:cNvPr id="5" name="TextovéPole 4"/>
          <p:cNvSpPr txBox="1"/>
          <p:nvPr/>
        </p:nvSpPr>
        <p:spPr>
          <a:xfrm>
            <a:off x="4339712" y="3022877"/>
            <a:ext cx="335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Mé koníčky - Text</a:t>
            </a:r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7755773" y="3022877"/>
            <a:ext cx="413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URL oblíbené webové stránky</a:t>
            </a:r>
            <a:endParaRPr lang="cs-CZ"/>
          </a:p>
        </p:txBody>
      </p:sp>
      <p:sp>
        <p:nvSpPr>
          <p:cNvPr id="8" name="TextovéPole 7"/>
          <p:cNvSpPr txBox="1"/>
          <p:nvPr/>
        </p:nvSpPr>
        <p:spPr>
          <a:xfrm>
            <a:off x="8642464" y="2104370"/>
            <a:ext cx="3350030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cs-CZ" smtClean="0"/>
              <a:t>Uvádějte jen údaje,</a:t>
            </a:r>
          </a:p>
          <a:p>
            <a:pPr algn="ctr"/>
            <a:r>
              <a:rPr lang="cs-CZ" smtClean="0"/>
              <a:t>které chcete uveřejnit!</a:t>
            </a:r>
            <a:endParaRPr lang="cs-CZ"/>
          </a:p>
        </p:txBody>
      </p:sp>
      <p:pic>
        <p:nvPicPr>
          <p:cNvPr id="12" name="Obráze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08" y="3437312"/>
            <a:ext cx="2910840" cy="2992582"/>
          </a:xfrm>
          <a:prstGeom prst="rect">
            <a:avLst/>
          </a:prstGeom>
        </p:spPr>
      </p:pic>
      <p:pic>
        <p:nvPicPr>
          <p:cNvPr id="13" name="Obrázek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223" y="3462371"/>
            <a:ext cx="3291841" cy="2992582"/>
          </a:xfrm>
          <a:prstGeom prst="rect">
            <a:avLst/>
          </a:prstGeom>
        </p:spPr>
      </p:pic>
      <p:pic>
        <p:nvPicPr>
          <p:cNvPr id="14" name="Obrázek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427" y="3437312"/>
            <a:ext cx="3175461" cy="299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16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 smtClean="0"/>
              <a:t>Tajné výpočty v čárovém kódu</a:t>
            </a:r>
            <a:endParaRPr lang="cs-CZ">
              <a:solidFill>
                <a:srgbClr val="FFFF00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922713" y="2137004"/>
            <a:ext cx="103659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smtClean="0"/>
              <a:t>Vypočtěte následující příklad a utajte všechny jeho číselné parametry v čárovém kódu </a:t>
            </a:r>
            <a:br>
              <a:rPr lang="cs-CZ" sz="1400" dirty="0" smtClean="0"/>
            </a:br>
            <a:r>
              <a:rPr lang="cs-CZ" sz="1400" b="1" dirty="0" smtClean="0">
                <a:solidFill>
                  <a:srgbClr val="FFC000"/>
                </a:solidFill>
              </a:rPr>
              <a:t>EAN-13</a:t>
            </a:r>
            <a:r>
              <a:rPr lang="cs-CZ" sz="1400" dirty="0" smtClean="0"/>
              <a:t> </a:t>
            </a:r>
            <a:r>
              <a:rPr lang="cs-CZ" sz="1400" b="1" dirty="0" smtClean="0">
                <a:solidFill>
                  <a:srgbClr val="FF0000"/>
                </a:solidFill>
              </a:rPr>
              <a:t>(12místné číslo, poslední číslice je pouze kontrolní!)</a:t>
            </a:r>
            <a:r>
              <a:rPr lang="cs-CZ" sz="1400" dirty="0" smtClean="0"/>
              <a:t>. </a:t>
            </a:r>
          </a:p>
          <a:p>
            <a:r>
              <a:rPr lang="cs-CZ" sz="1400" dirty="0" smtClean="0"/>
              <a:t>Všechny údaje zaokrouhlujte na celá čísla a pro účely daného čárového kódu je </a:t>
            </a:r>
            <a:r>
              <a:rPr lang="cs-CZ" sz="1400" dirty="0" smtClean="0">
                <a:solidFill>
                  <a:srgbClr val="FFC000"/>
                </a:solidFill>
              </a:rPr>
              <a:t>zleva doplňte nulami</a:t>
            </a:r>
            <a:r>
              <a:rPr lang="cs-CZ" sz="1400" dirty="0" smtClean="0"/>
              <a:t>.</a:t>
            </a:r>
          </a:p>
          <a:p>
            <a:r>
              <a:rPr lang="cs-CZ" sz="1400" dirty="0" smtClean="0"/>
              <a:t>K dekódování i zakódování čárového kódu využijte vhodný </a:t>
            </a:r>
            <a:r>
              <a:rPr lang="cs-CZ" sz="1400" b="1" dirty="0" err="1" smtClean="0">
                <a:solidFill>
                  <a:srgbClr val="FFC000"/>
                </a:solidFill>
              </a:rPr>
              <a:t>barcode</a:t>
            </a:r>
            <a:r>
              <a:rPr lang="cs-CZ" sz="1400" dirty="0" smtClean="0"/>
              <a:t> </a:t>
            </a:r>
            <a:r>
              <a:rPr lang="cs-CZ" sz="1400" b="1" dirty="0" err="1" smtClean="0">
                <a:solidFill>
                  <a:srgbClr val="FFC000"/>
                </a:solidFill>
              </a:rPr>
              <a:t>reader</a:t>
            </a:r>
            <a:r>
              <a:rPr lang="cs-CZ" sz="1400" dirty="0" smtClean="0"/>
              <a:t> / </a:t>
            </a:r>
            <a:r>
              <a:rPr lang="cs-CZ" sz="1400" b="1" dirty="0" err="1" smtClean="0">
                <a:solidFill>
                  <a:srgbClr val="FFC000"/>
                </a:solidFill>
              </a:rPr>
              <a:t>generator</a:t>
            </a:r>
            <a:r>
              <a:rPr lang="cs-CZ" sz="1400" dirty="0" smtClean="0"/>
              <a:t> na Internetu.</a:t>
            </a:r>
          </a:p>
          <a:p>
            <a:r>
              <a:rPr lang="cs-CZ" sz="1400" dirty="0"/>
              <a:t>Průměrnou rychlost </a:t>
            </a:r>
            <a:r>
              <a:rPr lang="cs-CZ" sz="1400" dirty="0" err="1"/>
              <a:t>download</a:t>
            </a:r>
            <a:r>
              <a:rPr lang="cs-CZ" sz="1400" dirty="0"/>
              <a:t> na svém počítači můžete zjistit např. zde: </a:t>
            </a:r>
            <a:endParaRPr lang="cs-CZ" sz="1400" dirty="0" smtClean="0"/>
          </a:p>
          <a:p>
            <a:r>
              <a:rPr lang="cs-CZ" sz="1400" dirty="0" smtClean="0">
                <a:hlinkClick r:id="rId2"/>
              </a:rPr>
              <a:t>https</a:t>
            </a:r>
            <a:r>
              <a:rPr lang="cs-CZ" sz="1400" dirty="0">
                <a:hlinkClick r:id="rId2"/>
              </a:rPr>
              <a:t>://www.mojeip.cz/mereni-rychlosti-internetu</a:t>
            </a:r>
            <a:r>
              <a:rPr lang="cs-CZ" sz="1400" dirty="0" smtClean="0">
                <a:hlinkClick r:id="rId2"/>
              </a:rPr>
              <a:t>/</a:t>
            </a:r>
            <a:r>
              <a:rPr lang="cs-CZ" sz="1400" dirty="0" smtClean="0"/>
              <a:t> </a:t>
            </a:r>
            <a:r>
              <a:rPr lang="cs-CZ" sz="1400" b="1" dirty="0" smtClean="0">
                <a:solidFill>
                  <a:srgbClr val="FFC000"/>
                </a:solidFill>
              </a:rPr>
              <a:t>(nezapomeňte si nastavit správnou jednotku!)</a:t>
            </a:r>
            <a:endParaRPr lang="cs-CZ" sz="1400" b="1" dirty="0">
              <a:solidFill>
                <a:srgbClr val="FFC000"/>
              </a:solidFill>
            </a:endParaRPr>
          </a:p>
        </p:txBody>
      </p:sp>
      <p:sp>
        <p:nvSpPr>
          <p:cNvPr id="3" name="TextovéPole 2"/>
          <p:cNvSpPr txBox="1"/>
          <p:nvPr/>
        </p:nvSpPr>
        <p:spPr>
          <a:xfrm>
            <a:off x="922713" y="3777335"/>
            <a:ext cx="596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Download  souboru video.mkv o velikosti </a:t>
            </a:r>
            <a:endParaRPr lang="cs-CZ"/>
          </a:p>
        </p:txBody>
      </p:sp>
      <p:sp>
        <p:nvSpPr>
          <p:cNvPr id="7" name="TextovéPole 6"/>
          <p:cNvSpPr txBox="1"/>
          <p:nvPr/>
        </p:nvSpPr>
        <p:spPr>
          <a:xfrm>
            <a:off x="11032375" y="3772379"/>
            <a:ext cx="63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smtClean="0">
                <a:solidFill>
                  <a:srgbClr val="FFC000"/>
                </a:solidFill>
              </a:rPr>
              <a:t>B</a:t>
            </a:r>
            <a:endParaRPr lang="cs-CZ" b="1">
              <a:solidFill>
                <a:srgbClr val="FFC000"/>
              </a:solidFill>
            </a:endParaRPr>
          </a:p>
        </p:txBody>
      </p:sp>
      <p:sp>
        <p:nvSpPr>
          <p:cNvPr id="8" name="TextovéPole 7"/>
          <p:cNvSpPr txBox="1"/>
          <p:nvPr/>
        </p:nvSpPr>
        <p:spPr>
          <a:xfrm>
            <a:off x="922713" y="4802571"/>
            <a:ext cx="7007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by na mém domácím počítači při zjištěné rychlosti  internetu </a:t>
            </a:r>
            <a:endParaRPr lang="cs-CZ"/>
          </a:p>
        </p:txBody>
      </p:sp>
      <p:sp>
        <p:nvSpPr>
          <p:cNvPr id="9" name="TextovéPole 8"/>
          <p:cNvSpPr txBox="1"/>
          <p:nvPr/>
        </p:nvSpPr>
        <p:spPr>
          <a:xfrm>
            <a:off x="10982498" y="4800386"/>
            <a:ext cx="738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smtClean="0">
                <a:solidFill>
                  <a:srgbClr val="FFC000"/>
                </a:solidFill>
              </a:rPr>
              <a:t>Kb/s</a:t>
            </a:r>
            <a:endParaRPr lang="cs-CZ" b="1">
              <a:solidFill>
                <a:srgbClr val="FFC000"/>
              </a:solidFill>
            </a:endParaRPr>
          </a:p>
        </p:txBody>
      </p:sp>
      <p:sp>
        <p:nvSpPr>
          <p:cNvPr id="10" name="TextovéPole 9"/>
          <p:cNvSpPr txBox="1"/>
          <p:nvPr/>
        </p:nvSpPr>
        <p:spPr>
          <a:xfrm>
            <a:off x="922713" y="5904377"/>
            <a:ext cx="7007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proběhl  v čase</a:t>
            </a:r>
            <a:endParaRPr lang="cs-CZ"/>
          </a:p>
        </p:txBody>
      </p:sp>
      <p:sp>
        <p:nvSpPr>
          <p:cNvPr id="11" name="TextovéPole 10"/>
          <p:cNvSpPr txBox="1"/>
          <p:nvPr/>
        </p:nvSpPr>
        <p:spPr>
          <a:xfrm>
            <a:off x="10836331" y="5904377"/>
            <a:ext cx="1030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smtClean="0">
                <a:solidFill>
                  <a:srgbClr val="FFC000"/>
                </a:solidFill>
              </a:rPr>
              <a:t>sekund</a:t>
            </a:r>
            <a:endParaRPr lang="cs-CZ" b="1">
              <a:solidFill>
                <a:srgbClr val="FFC000"/>
              </a:solidFill>
            </a:endParaRPr>
          </a:p>
        </p:txBody>
      </p:sp>
      <p:grpSp>
        <p:nvGrpSpPr>
          <p:cNvPr id="14" name="Skupina 13"/>
          <p:cNvGrpSpPr/>
          <p:nvPr/>
        </p:nvGrpSpPr>
        <p:grpSpPr>
          <a:xfrm>
            <a:off x="7689272" y="5635333"/>
            <a:ext cx="2876203" cy="907420"/>
            <a:chOff x="4638501" y="5792638"/>
            <a:chExt cx="2876203" cy="907420"/>
          </a:xfrm>
        </p:grpSpPr>
        <p:sp>
          <p:nvSpPr>
            <p:cNvPr id="13" name="Obdélník 12"/>
            <p:cNvSpPr/>
            <p:nvPr/>
          </p:nvSpPr>
          <p:spPr>
            <a:xfrm>
              <a:off x="4638501" y="5792638"/>
              <a:ext cx="2876203" cy="90742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2" name="TextovéPole 11"/>
            <p:cNvSpPr txBox="1"/>
            <p:nvPr/>
          </p:nvSpPr>
          <p:spPr>
            <a:xfrm>
              <a:off x="4808912" y="6061682"/>
              <a:ext cx="2593571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cs-CZ" b="1" smtClean="0"/>
                <a:t>Čárový kód času</a:t>
              </a:r>
              <a:endParaRPr lang="cs-CZ" b="1"/>
            </a:p>
          </p:txBody>
        </p:sp>
      </p:grpSp>
      <p:grpSp>
        <p:nvGrpSpPr>
          <p:cNvPr id="15" name="Skupina 14"/>
          <p:cNvGrpSpPr/>
          <p:nvPr/>
        </p:nvGrpSpPr>
        <p:grpSpPr>
          <a:xfrm>
            <a:off x="7993382" y="4496198"/>
            <a:ext cx="2876203" cy="907420"/>
            <a:chOff x="4638501" y="5792638"/>
            <a:chExt cx="2876203" cy="907420"/>
          </a:xfrm>
        </p:grpSpPr>
        <p:sp>
          <p:nvSpPr>
            <p:cNvPr id="16" name="Obdélník 15"/>
            <p:cNvSpPr/>
            <p:nvPr/>
          </p:nvSpPr>
          <p:spPr>
            <a:xfrm>
              <a:off x="4638501" y="5792638"/>
              <a:ext cx="2876203" cy="90742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7" name="TextovéPole 16"/>
            <p:cNvSpPr txBox="1"/>
            <p:nvPr/>
          </p:nvSpPr>
          <p:spPr>
            <a:xfrm>
              <a:off x="4808912" y="6061682"/>
              <a:ext cx="2593571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cs-CZ" b="1" smtClean="0"/>
                <a:t>Čárový kód rychlosti</a:t>
              </a:r>
              <a:endParaRPr lang="cs-CZ" b="1"/>
            </a:p>
          </p:txBody>
        </p:sp>
      </p:grpSp>
      <p:pic>
        <p:nvPicPr>
          <p:cNvPr id="22" name="Obrázek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381" y="3603403"/>
            <a:ext cx="2152950" cy="707283"/>
          </a:xfrm>
          <a:prstGeom prst="rect">
            <a:avLst/>
          </a:prstGeom>
        </p:spPr>
      </p:pic>
      <p:pic>
        <p:nvPicPr>
          <p:cNvPr id="23" name="Obrázek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094" y="2043801"/>
            <a:ext cx="1972562" cy="872815"/>
          </a:xfrm>
          <a:prstGeom prst="rect">
            <a:avLst/>
          </a:prstGeom>
        </p:spPr>
      </p:pic>
      <p:cxnSp>
        <p:nvCxnSpPr>
          <p:cNvPr id="25" name="Přímá spojnice 24"/>
          <p:cNvCxnSpPr/>
          <p:nvPr/>
        </p:nvCxnSpPr>
        <p:spPr>
          <a:xfrm>
            <a:off x="11671069" y="2701636"/>
            <a:ext cx="196041" cy="2149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Přímá spojnice 26"/>
          <p:cNvCxnSpPr/>
          <p:nvPr/>
        </p:nvCxnSpPr>
        <p:spPr>
          <a:xfrm flipV="1">
            <a:off x="10453254" y="2901882"/>
            <a:ext cx="1217815" cy="95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656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 smtClean="0"/>
              <a:t>Napiš a nahrej své jméno v morseovce </a:t>
            </a:r>
            <a:endParaRPr lang="cs-CZ">
              <a:solidFill>
                <a:srgbClr val="FFFF00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922713" y="2269375"/>
            <a:ext cx="103659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smtClean="0"/>
              <a:t>Najděte si na Wikipedii informace o Morseově abecedě. </a:t>
            </a:r>
          </a:p>
          <a:p>
            <a:r>
              <a:rPr lang="cs-CZ" sz="1400" dirty="0" smtClean="0"/>
              <a:t>Zapište správně své křestní jméno (bez české diakritiky) pomocí morseovky.</a:t>
            </a:r>
          </a:p>
          <a:p>
            <a:r>
              <a:rPr lang="cs-CZ" sz="1400" dirty="0" smtClean="0"/>
              <a:t>Najděte si na internetu vhodný překladač Morseova kódu, který vám umožní stáhnout zvukový záznam a připojit ho </a:t>
            </a:r>
          </a:p>
          <a:p>
            <a:r>
              <a:rPr lang="cs-CZ" sz="1400" dirty="0"/>
              <a:t>k řešení (např. </a:t>
            </a:r>
            <a:r>
              <a:rPr lang="cs-CZ" sz="1400" dirty="0">
                <a:hlinkClick r:id="rId6"/>
              </a:rPr>
              <a:t>https://morsecode.world/international/translator.html</a:t>
            </a:r>
            <a:r>
              <a:rPr lang="cs-CZ" sz="1400" dirty="0"/>
              <a:t>).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922712" y="3697670"/>
            <a:ext cx="2842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Mé křestní jméno</a:t>
            </a:r>
            <a:endParaRPr lang="cs-CZ"/>
          </a:p>
        </p:txBody>
      </p:sp>
      <p:sp>
        <p:nvSpPr>
          <p:cNvPr id="7" name="TextovéPole 6"/>
          <p:cNvSpPr txBox="1"/>
          <p:nvPr/>
        </p:nvSpPr>
        <p:spPr>
          <a:xfrm>
            <a:off x="6567055" y="3697670"/>
            <a:ext cx="500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smtClean="0"/>
              <a:t>SEBASTIAN</a:t>
            </a:r>
            <a:endParaRPr lang="cs-CZ" dirty="0"/>
          </a:p>
        </p:txBody>
      </p:sp>
      <p:sp>
        <p:nvSpPr>
          <p:cNvPr id="8" name="TextovéPole 7"/>
          <p:cNvSpPr txBox="1"/>
          <p:nvPr/>
        </p:nvSpPr>
        <p:spPr>
          <a:xfrm>
            <a:off x="922712" y="4433239"/>
            <a:ext cx="345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Zápis pomocí morseovky</a:t>
            </a:r>
            <a:endParaRPr lang="cs-CZ"/>
          </a:p>
        </p:txBody>
      </p:sp>
      <p:sp>
        <p:nvSpPr>
          <p:cNvPr id="9" name="TextovéPole 8"/>
          <p:cNvSpPr txBox="1"/>
          <p:nvPr/>
        </p:nvSpPr>
        <p:spPr>
          <a:xfrm>
            <a:off x="6567056" y="4433239"/>
            <a:ext cx="1313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...|.|-...|.-|...|-|..|.-|-.|</a:t>
            </a:r>
          </a:p>
        </p:txBody>
      </p:sp>
      <p:sp>
        <p:nvSpPr>
          <p:cNvPr id="10" name="TextovéPole 9"/>
          <p:cNvSpPr txBox="1"/>
          <p:nvPr/>
        </p:nvSpPr>
        <p:spPr>
          <a:xfrm>
            <a:off x="922712" y="5535045"/>
            <a:ext cx="345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smtClean="0"/>
              <a:t>Zvukový záznam</a:t>
            </a:r>
            <a:endParaRPr lang="cs-CZ" dirty="0"/>
          </a:p>
        </p:txBody>
      </p:sp>
      <p:pic>
        <p:nvPicPr>
          <p:cNvPr id="5" name="mor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28352" y="5414911"/>
            <a:ext cx="609600" cy="609600"/>
          </a:xfrm>
          <a:prstGeom prst="rect">
            <a:avLst/>
          </a:prstGeom>
        </p:spPr>
      </p:pic>
      <p:pic>
        <p:nvPicPr>
          <p:cNvPr id="6" name="mor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20039" y="54149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18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9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/>
              <a:t>N</a:t>
            </a:r>
            <a:r>
              <a:rPr lang="cs-CZ" smtClean="0"/>
              <a:t>apiš a přehrej své motto nevidomému</a:t>
            </a:r>
            <a:endParaRPr lang="cs-CZ">
              <a:solidFill>
                <a:srgbClr val="FFFF00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922713" y="2269375"/>
            <a:ext cx="103659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smtClean="0"/>
              <a:t>Najděte si na Wikipedii informace o Braillově slepeckém písmu. </a:t>
            </a:r>
          </a:p>
          <a:p>
            <a:r>
              <a:rPr lang="cs-CZ" sz="1400" dirty="0" smtClean="0"/>
              <a:t>Zvolte si nějaké oblíbené </a:t>
            </a:r>
            <a:r>
              <a:rPr lang="cs-CZ" sz="1400" b="1" dirty="0" smtClean="0">
                <a:hlinkClick r:id="rId6"/>
              </a:rPr>
              <a:t>motto</a:t>
            </a:r>
            <a:r>
              <a:rPr lang="cs-CZ" sz="1400" dirty="0" smtClean="0"/>
              <a:t> (např. "</a:t>
            </a:r>
            <a:r>
              <a:rPr lang="cs-CZ" sz="1400" i="1" dirty="0" smtClean="0"/>
              <a:t>Život </a:t>
            </a:r>
            <a:r>
              <a:rPr lang="cs-CZ" sz="1400" i="1" dirty="0"/>
              <a:t>je skvělý, musíš ho jen </a:t>
            </a:r>
            <a:r>
              <a:rPr lang="cs-CZ" sz="1400" i="1" dirty="0" smtClean="0"/>
              <a:t>pochopit"</a:t>
            </a:r>
            <a:r>
              <a:rPr lang="cs-CZ" sz="1400" dirty="0" smtClean="0"/>
              <a:t>) a pomocí libovolného internetového generátoru ho převeďte do grafické podoby Braillova slepeckého písma.</a:t>
            </a:r>
          </a:p>
          <a:p>
            <a:r>
              <a:rPr lang="cs-CZ" sz="1400" dirty="0" smtClean="0"/>
              <a:t>Poté použijte některý z online konvertorů českého textu na řeč (např. </a:t>
            </a:r>
            <a:r>
              <a:rPr lang="cs-CZ" sz="1400" dirty="0" err="1" smtClean="0">
                <a:hlinkClick r:id="rId7"/>
              </a:rPr>
              <a:t>SpeechTech</a:t>
            </a:r>
            <a:r>
              <a:rPr lang="cs-CZ" sz="1400" dirty="0" smtClean="0">
                <a:hlinkClick r:id="rId7"/>
              </a:rPr>
              <a:t> </a:t>
            </a:r>
            <a:r>
              <a:rPr lang="cs-CZ" sz="1400" dirty="0" err="1" smtClean="0">
                <a:hlinkClick r:id="rId7"/>
              </a:rPr>
              <a:t>TTSOnline</a:t>
            </a:r>
            <a:r>
              <a:rPr lang="cs-CZ" sz="1400" dirty="0" smtClean="0">
                <a:hlinkClick r:id="rId7"/>
              </a:rPr>
              <a:t> Demo</a:t>
            </a:r>
            <a:r>
              <a:rPr lang="cs-CZ" sz="1400" dirty="0" smtClean="0"/>
              <a:t>) a vytvořte pomocí něj zvukový záznam svého motta.</a:t>
            </a:r>
            <a:endParaRPr lang="cs-CZ" sz="1400" dirty="0"/>
          </a:p>
        </p:txBody>
      </p:sp>
      <p:sp>
        <p:nvSpPr>
          <p:cNvPr id="3" name="TextovéPole 2"/>
          <p:cNvSpPr txBox="1"/>
          <p:nvPr/>
        </p:nvSpPr>
        <p:spPr>
          <a:xfrm>
            <a:off x="922712" y="4021866"/>
            <a:ext cx="30687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⠎⠊⠇⠁ ⠝⠑⠝⠊ ⠧ ⠞⠕⠍, ⠉⠕ ⠙⠕⠅⠁⠝⠑⠎⠓, ⠁⠇⠑ ⠧ ⠞⠕⠍, ⠉⠕ ⠙⠕⠅⠁⠝⠑⠎⠓ ⠏⠗⠑⠅⠕⠝⠁⠞.</a:t>
            </a:r>
          </a:p>
        </p:txBody>
      </p:sp>
      <p:sp>
        <p:nvSpPr>
          <p:cNvPr id="10" name="TextovéPole 9"/>
          <p:cNvSpPr txBox="1"/>
          <p:nvPr/>
        </p:nvSpPr>
        <p:spPr>
          <a:xfrm>
            <a:off x="922712" y="5535045"/>
            <a:ext cx="345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Zvukový záznam motta</a:t>
            </a:r>
            <a:endParaRPr lang="cs-CZ"/>
          </a:p>
        </p:txBody>
      </p:sp>
      <p:pic>
        <p:nvPicPr>
          <p:cNvPr id="5" name="motto_navo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69723" y="3438926"/>
            <a:ext cx="5926975" cy="3333924"/>
          </a:xfrm>
          <a:prstGeom prst="rect">
            <a:avLst/>
          </a:prstGeom>
        </p:spPr>
      </p:pic>
      <p:pic>
        <p:nvPicPr>
          <p:cNvPr id="6" name="downloa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945813" y="58533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7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 smtClean="0"/>
              <a:t>Hrátky s mapou znaků</a:t>
            </a:r>
            <a:endParaRPr lang="cs-CZ">
              <a:solidFill>
                <a:srgbClr val="FFFF00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573579" y="2269375"/>
            <a:ext cx="10715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smtClean="0"/>
              <a:t>Použijte program Mapa znaků ve Windows k vyřešení následujících úkolů. Nahraďte vložené obrázky skutečnými znaky.</a:t>
            </a:r>
          </a:p>
          <a:p>
            <a:r>
              <a:rPr lang="cs-CZ" sz="1400" smtClean="0"/>
              <a:t>Pro výpis znaků použijte font Arial.</a:t>
            </a:r>
            <a:endParaRPr lang="cs-CZ" sz="1400"/>
          </a:p>
        </p:txBody>
      </p:sp>
      <p:sp>
        <p:nvSpPr>
          <p:cNvPr id="3" name="TextovéPole 2"/>
          <p:cNvSpPr txBox="1"/>
          <p:nvPr/>
        </p:nvSpPr>
        <p:spPr>
          <a:xfrm>
            <a:off x="590206" y="3283948"/>
            <a:ext cx="359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Matematický zápis</a:t>
            </a:r>
            <a:endParaRPr lang="cs-CZ"/>
          </a:p>
        </p:txBody>
      </p:sp>
      <p:sp>
        <p:nvSpPr>
          <p:cNvPr id="10" name="TextovéPole 9"/>
          <p:cNvSpPr txBox="1"/>
          <p:nvPr/>
        </p:nvSpPr>
        <p:spPr>
          <a:xfrm>
            <a:off x="573579" y="5310004"/>
            <a:ext cx="345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Grafické symboly</a:t>
            </a:r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590206" y="3959300"/>
            <a:ext cx="3308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Slovo v azbuce (cyrilice)</a:t>
            </a:r>
            <a:endParaRPr lang="cs-CZ"/>
          </a:p>
        </p:txBody>
      </p:sp>
      <p:sp>
        <p:nvSpPr>
          <p:cNvPr id="7" name="TextovéPole 6"/>
          <p:cNvSpPr txBox="1"/>
          <p:nvPr/>
        </p:nvSpPr>
        <p:spPr>
          <a:xfrm>
            <a:off x="590205" y="4634652"/>
            <a:ext cx="3308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Cizí měny</a:t>
            </a:r>
            <a:endParaRPr lang="cs-CZ"/>
          </a:p>
        </p:txBody>
      </p:sp>
      <p:pic>
        <p:nvPicPr>
          <p:cNvPr id="8" name="Obráze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953" y="3869622"/>
            <a:ext cx="1609483" cy="548688"/>
          </a:xfrm>
          <a:prstGeom prst="rect">
            <a:avLst/>
          </a:prstGeom>
        </p:spPr>
      </p:pic>
      <p:pic>
        <p:nvPicPr>
          <p:cNvPr id="11" name="Obráze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864" y="3224753"/>
            <a:ext cx="1804572" cy="487722"/>
          </a:xfrm>
          <a:prstGeom prst="rect">
            <a:avLst/>
          </a:prstGeom>
        </p:spPr>
      </p:pic>
      <p:pic>
        <p:nvPicPr>
          <p:cNvPr id="13" name="Obrázek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216" y="4634652"/>
            <a:ext cx="2328874" cy="487722"/>
          </a:xfrm>
          <a:prstGeom prst="rect">
            <a:avLst/>
          </a:prstGeom>
        </p:spPr>
      </p:pic>
      <p:pic>
        <p:nvPicPr>
          <p:cNvPr id="17" name="Obrázek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781" y="5003984"/>
            <a:ext cx="2383743" cy="762066"/>
          </a:xfrm>
          <a:prstGeom prst="rect">
            <a:avLst/>
          </a:prstGeom>
        </p:spPr>
      </p:pic>
      <p:sp>
        <p:nvSpPr>
          <p:cNvPr id="5" name="Obdélník 4"/>
          <p:cNvSpPr/>
          <p:nvPr/>
        </p:nvSpPr>
        <p:spPr>
          <a:xfrm>
            <a:off x="6171617" y="3972483"/>
            <a:ext cx="1394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z-Cyrl-AZ" dirty="0">
                <a:latin typeface="Arial" panose="020B0604020202020204" pitchFamily="34" charset="0"/>
              </a:rPr>
              <a:t>Ч</a:t>
            </a:r>
            <a:r>
              <a:rPr lang="el-GR" dirty="0">
                <a:latin typeface="Arial" panose="020B0604020202020204" pitchFamily="34" charset="0"/>
              </a:rPr>
              <a:t>Ε</a:t>
            </a:r>
            <a:r>
              <a:rPr lang="az-Cyrl-AZ" dirty="0">
                <a:latin typeface="Arial" panose="020B0604020202020204" pitchFamily="34" charset="0"/>
              </a:rPr>
              <a:t>Л</a:t>
            </a:r>
            <a:r>
              <a:rPr lang="cs-CZ" dirty="0">
                <a:latin typeface="Arial" panose="020B0604020202020204" pitchFamily="34" charset="0"/>
              </a:rPr>
              <a:t>OBE</a:t>
            </a:r>
            <a:r>
              <a:rPr lang="az-Cyrl-AZ" dirty="0">
                <a:latin typeface="Arial" panose="020B0604020202020204" pitchFamily="34" charset="0"/>
              </a:rPr>
              <a:t>К  </a:t>
            </a:r>
            <a:endParaRPr lang="az-Cyrl-AZ" sz="1000" dirty="0">
              <a:latin typeface="MS Shell Dlg 2" panose="020B0604030504040204" pitchFamily="34" charset="0"/>
            </a:endParaRPr>
          </a:p>
        </p:txBody>
      </p:sp>
      <p:sp>
        <p:nvSpPr>
          <p:cNvPr id="9" name="Obdélník 8"/>
          <p:cNvSpPr/>
          <p:nvPr/>
        </p:nvSpPr>
        <p:spPr>
          <a:xfrm>
            <a:off x="5585671" y="4660011"/>
            <a:ext cx="16145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dirty="0">
                <a:latin typeface="Arial" panose="020B0604020202020204" pitchFamily="34" charset="0"/>
              </a:rPr>
              <a:t>1¥&lt;1$&lt;1€&lt;</a:t>
            </a:r>
            <a:r>
              <a:rPr lang="cs-CZ" dirty="0" smtClean="0">
                <a:latin typeface="Arial" panose="020B0604020202020204" pitchFamily="34" charset="0"/>
              </a:rPr>
              <a:t>1</a:t>
            </a:r>
            <a:r>
              <a:rPr lang="cs-CZ" dirty="0"/>
              <a:t>£</a:t>
            </a:r>
          </a:p>
          <a:p>
            <a:endParaRPr lang="cs-CZ" sz="1000" dirty="0">
              <a:latin typeface="MS Shell Dlg 2" panose="020B0604030504040204" pitchFamily="34" charset="0"/>
            </a:endParaRPr>
          </a:p>
        </p:txBody>
      </p:sp>
      <p:sp>
        <p:nvSpPr>
          <p:cNvPr id="12" name="Obdélník 11"/>
          <p:cNvSpPr/>
          <p:nvPr/>
        </p:nvSpPr>
        <p:spPr>
          <a:xfrm>
            <a:off x="5502203" y="515237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dirty="0" smtClean="0">
                <a:latin typeface="Webdings" panose="05030102010509060703" pitchFamily="18" charset="2"/>
              </a:rPr>
              <a:t>NL§O² ¯ </a:t>
            </a:r>
            <a:endParaRPr lang="cs-CZ" sz="1600" dirty="0"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áty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9ECD33"/>
      </a:accent1>
      <a:accent2>
        <a:srgbClr val="E19933"/>
      </a:accent2>
      <a:accent3>
        <a:srgbClr val="DC5D3D"/>
      </a:accent3>
      <a:accent4>
        <a:srgbClr val="A967CB"/>
      </a:accent4>
      <a:accent5>
        <a:srgbClr val="5EA5DD"/>
      </a:accent5>
      <a:accent6>
        <a:srgbClr val="44BEA9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9113F5FC79AD3498D7774AB3459075C" ma:contentTypeVersion="10" ma:contentTypeDescription="Vytvoří nový dokument" ma:contentTypeScope="" ma:versionID="0e5c38162a05f37db2c238781780e4b3">
  <xsd:schema xmlns:xsd="http://www.w3.org/2001/XMLSchema" xmlns:xs="http://www.w3.org/2001/XMLSchema" xmlns:p="http://schemas.microsoft.com/office/2006/metadata/properties" xmlns:ns2="35db346a-91aa-4991-b16a-9c8655b9be6b" xmlns:ns3="e4bb5cbf-8c83-42e4-bd5f-dafa26919686" targetNamespace="http://schemas.microsoft.com/office/2006/metadata/properties" ma:root="true" ma:fieldsID="2271c11df584d2e0243fb90f544296f3" ns2:_="" ns3:_="">
    <xsd:import namespace="35db346a-91aa-4991-b16a-9c8655b9be6b"/>
    <xsd:import namespace="e4bb5cbf-8c83-42e4-bd5f-dafa26919686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db346a-91aa-4991-b16a-9c8655b9be6b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2" nillable="true" ma:taxonomy="true" ma:internalName="lcf76f155ced4ddcb4097134ff3c332f" ma:taxonomyFieldName="MediaServiceImageTags" ma:displayName="Značky obrázků" ma:readOnly="false" ma:fieldId="{5cf76f15-5ced-4ddc-b409-7134ff3c332f}" ma:taxonomyMulti="true" ma:sspId="7d0065fd-bf57-4990-b578-47e7e810b6a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bb5cbf-8c83-42e4-bd5f-dafa26919686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da462c3f-1f3d-4e76-8140-8788095bd9f5}" ma:internalName="TaxCatchAll" ma:showField="CatchAllData" ma:web="e4bb5cbf-8c83-42e4-bd5f-dafa2691968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35db346a-91aa-4991-b16a-9c8655b9be6b" xsi:nil="true"/>
    <TaxCatchAll xmlns="e4bb5cbf-8c83-42e4-bd5f-dafa26919686" xsi:nil="true"/>
    <lcf76f155ced4ddcb4097134ff3c332f xmlns="35db346a-91aa-4991-b16a-9c8655b9be6b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2442DC0-8D7E-44CF-88A8-DC3C43FAAA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5db346a-91aa-4991-b16a-9c8655b9be6b"/>
    <ds:schemaRef ds:uri="e4bb5cbf-8c83-42e4-bd5f-dafa2691968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15D55CA-85CA-4EAF-94DA-87E57AB03099}">
  <ds:schemaRefs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e4bb5cbf-8c83-42e4-bd5f-dafa26919686"/>
    <ds:schemaRef ds:uri="http://purl.org/dc/terms/"/>
    <ds:schemaRef ds:uri="35db346a-91aa-4991-b16a-9c8655b9be6b"/>
  </ds:schemaRefs>
</ds:datastoreItem>
</file>

<file path=customXml/itemProps3.xml><?xml version="1.0" encoding="utf-8"?>
<ds:datastoreItem xmlns:ds="http://schemas.openxmlformats.org/officeDocument/2006/customXml" ds:itemID="{4851F584-0C02-4568-87AB-AEDAE51E719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TM03457503[[fn=Citáty]]</Template>
  <TotalTime>569</TotalTime>
  <Words>559</Words>
  <Application>Microsoft Office PowerPoint</Application>
  <PresentationFormat>Širokoúhlá obrazovka</PresentationFormat>
  <Paragraphs>109</Paragraphs>
  <Slides>10</Slides>
  <Notes>0</Notes>
  <HiddenSlides>0</HiddenSlides>
  <MMClips>4</MMClips>
  <ScaleCrop>false</ScaleCrop>
  <HeadingPairs>
    <vt:vector size="6" baseType="variant">
      <vt:variant>
        <vt:lpstr>Použitá písma</vt:lpstr>
      </vt:variant>
      <vt:variant>
        <vt:i4>6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10</vt:i4>
      </vt:variant>
    </vt:vector>
  </HeadingPairs>
  <TitlesOfParts>
    <vt:vector size="17" baseType="lpstr">
      <vt:lpstr>Arial</vt:lpstr>
      <vt:lpstr>Century Gothic</vt:lpstr>
      <vt:lpstr>Consolas</vt:lpstr>
      <vt:lpstr>MS Shell Dlg 2</vt:lpstr>
      <vt:lpstr>Webdings</vt:lpstr>
      <vt:lpstr>Wingdings 2</vt:lpstr>
      <vt:lpstr>Citáty</vt:lpstr>
      <vt:lpstr>Hra s kódy, bity a byty  1. domácí cvičení do nouzového stavu</vt:lpstr>
      <vt:lpstr>Několik (tajných) pokynů na úvod</vt:lpstr>
      <vt:lpstr>Převody mezi číselnými soustavami </vt:lpstr>
      <vt:lpstr>Převody mezi číselnými soustavami - důkaz</vt:lpstr>
      <vt:lpstr>Představte se pomocí QR kódu</vt:lpstr>
      <vt:lpstr>Tajné výpočty v čárovém kódu</vt:lpstr>
      <vt:lpstr>Napiš a nahrej své jméno v morseovce </vt:lpstr>
      <vt:lpstr>Napiš a přehrej své motto nevidomému</vt:lpstr>
      <vt:lpstr>Hrátky s mapou znaků</vt:lpstr>
      <vt:lpstr>Kódy znaků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Hra s kódy Domácí cvičení do nouzového stavu</dc:title>
  <dc:creator>ml</dc:creator>
  <cp:lastModifiedBy>student</cp:lastModifiedBy>
  <cp:revision>59</cp:revision>
  <dcterms:created xsi:type="dcterms:W3CDTF">2020-10-06T14:48:28Z</dcterms:created>
  <dcterms:modified xsi:type="dcterms:W3CDTF">2024-10-10T08:11:36Z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0x010100D9113F5FC79AD3498D7774AB3459075C</vt:lpwstr>
  </property>
</Properties>
</file>